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asva" initials="V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4689" autoAdjust="0"/>
  </p:normalViewPr>
  <p:slideViewPr>
    <p:cSldViewPr>
      <p:cViewPr>
        <p:scale>
          <a:sx n="150" d="100"/>
          <a:sy n="150" d="100"/>
        </p:scale>
        <p:origin x="-702" y="-22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A72F5-8F83-4780-8E44-D808D6A0E578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02A43-7895-462A-B937-4C60F639E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310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02A43-7895-462A-B937-4C60F639EE7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612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60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39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68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44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25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56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07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88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99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14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3067-A40E-407E-9344-00A0C9D0DDC9}" type="datetimeFigureOut">
              <a:rPr lang="fr-FR" smtClean="0"/>
              <a:t>25/04/2019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6B708-25E8-4DF2-AC56-14F9F114D9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67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microsoft.com/office/2007/relationships/hdphoto" Target="../media/hdphoto1.wdp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503" y="51471"/>
            <a:ext cx="8922333" cy="820869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endParaRPr lang="fr-FR" sz="1600" b="1" i="1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83561" y="540618"/>
            <a:ext cx="6754941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 err="1"/>
              <a:t>Cherel</a:t>
            </a:r>
            <a:r>
              <a:rPr lang="fr-FR" dirty="0"/>
              <a:t> A. 1 ; Magnan C.1; Pouget Y.2; </a:t>
            </a:r>
            <a:r>
              <a:rPr lang="fr-FR" dirty="0" err="1"/>
              <a:t>Fedrizzi</a:t>
            </a:r>
            <a:r>
              <a:rPr lang="fr-FR" dirty="0"/>
              <a:t> S.3; Massy N.4; Bouglé C. 1; </a:t>
            </a:r>
            <a:r>
              <a:rPr lang="fr-FR" dirty="0"/>
              <a:t>Boitel </a:t>
            </a:r>
            <a:r>
              <a:rPr lang="fr-FR" dirty="0" smtClean="0"/>
              <a:t>A.V.5</a:t>
            </a:r>
            <a:r>
              <a:rPr lang="fr-FR" dirty="0"/>
              <a:t>; Gauthier </a:t>
            </a:r>
            <a:r>
              <a:rPr lang="fr-FR" dirty="0" smtClean="0"/>
              <a:t>S.6; Gras V.7; </a:t>
            </a:r>
            <a:r>
              <a:rPr lang="fr-FR" dirty="0"/>
              <a:t>Carpentier </a:t>
            </a:r>
            <a:r>
              <a:rPr lang="fr-FR" dirty="0" smtClean="0"/>
              <a:t>I.8; </a:t>
            </a:r>
            <a:r>
              <a:rPr lang="fr-FR" dirty="0"/>
              <a:t>Petit </a:t>
            </a:r>
            <a:r>
              <a:rPr lang="fr-FR" dirty="0" smtClean="0"/>
              <a:t>J.8; </a:t>
            </a:r>
            <a:r>
              <a:rPr lang="fr-FR" dirty="0"/>
              <a:t>Yilmaz </a:t>
            </a:r>
            <a:r>
              <a:rPr lang="fr-FR" dirty="0" smtClean="0"/>
              <a:t>M.8; </a:t>
            </a:r>
            <a:endParaRPr lang="fr-FR" dirty="0"/>
          </a:p>
          <a:p>
            <a:r>
              <a:rPr lang="fr-FR" dirty="0"/>
              <a:t>1 OMéDIT Normandie  ; 2 ARS Normandie; 3 CHU de Caen; 4 CHU de Rouen; 5 </a:t>
            </a:r>
            <a:r>
              <a:rPr lang="fr-FR" dirty="0"/>
              <a:t>ARS Hauts de France </a:t>
            </a:r>
            <a:r>
              <a:rPr lang="fr-FR" dirty="0" smtClean="0"/>
              <a:t>; 6 </a:t>
            </a:r>
            <a:r>
              <a:rPr lang="fr-FR" dirty="0" smtClean="0"/>
              <a:t>CRPV Lille;</a:t>
            </a:r>
            <a:r>
              <a:rPr lang="fr-FR" dirty="0" smtClean="0"/>
              <a:t> </a:t>
            </a:r>
            <a:r>
              <a:rPr lang="fr-FR" dirty="0"/>
              <a:t>7 </a:t>
            </a:r>
            <a:r>
              <a:rPr lang="fr-FR" dirty="0" smtClean="0"/>
              <a:t>CRPV Amiens; </a:t>
            </a:r>
            <a:r>
              <a:rPr lang="fr-FR" dirty="0" smtClean="0"/>
              <a:t>8 </a:t>
            </a:r>
            <a:r>
              <a:rPr lang="fr-FR" dirty="0" smtClean="0"/>
              <a:t>OMéDIT </a:t>
            </a:r>
            <a:r>
              <a:rPr lang="fr-FR" dirty="0"/>
              <a:t>Hauts de </a:t>
            </a:r>
            <a:r>
              <a:rPr lang="fr-FR" dirty="0" smtClean="0"/>
              <a:t>France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42" b="100000" l="682" r="100000">
                        <a14:foregroundMark x1="51136" y1="38012" x2="56364" y2="38012"/>
                        <a14:foregroundMark x1="75227" y1="18713" x2="74091" y2="47953"/>
                        <a14:foregroundMark x1="81591" y1="35088" x2="82273" y2="49708"/>
                        <a14:foregroundMark x1="81591" y1="61404" x2="81591" y2="45029"/>
                        <a14:foregroundMark x1="92727" y1="16959" x2="91591" y2="55556"/>
                        <a14:foregroundMark x1="7727" y1="24561" x2="5455" y2="40936"/>
                        <a14:foregroundMark x1="81818" y1="39181" x2="80682" y2="56140"/>
                        <a14:foregroundMark x1="51818" y1="86550" x2="96136" y2="87135"/>
                        <a14:foregroundMark x1="50909" y1="81871" x2="51818" y2="9356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68208" y="486257"/>
            <a:ext cx="833814" cy="243040"/>
          </a:xfrm>
          <a:prstGeom prst="rect">
            <a:avLst/>
          </a:prstGeom>
        </p:spPr>
      </p:pic>
      <p:pic>
        <p:nvPicPr>
          <p:cNvPr id="33" name="Image 32"/>
          <p:cNvPicPr/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5741" b="77130" l="25365" r="34323"/>
                    </a14:imgEffect>
                  </a14:imgLayer>
                </a14:imgProps>
              </a:ext>
            </a:extLst>
          </a:blip>
          <a:srcRect l="25450" t="64935" r="65718" b="22557"/>
          <a:stretch/>
        </p:blipFill>
        <p:spPr bwMode="auto">
          <a:xfrm>
            <a:off x="143243" y="122408"/>
            <a:ext cx="792088" cy="6138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tangle 2"/>
          <p:cNvSpPr/>
          <p:nvPr/>
        </p:nvSpPr>
        <p:spPr>
          <a:xfrm>
            <a:off x="90864" y="1024417"/>
            <a:ext cx="1922422" cy="1303814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fr-FR" sz="900" dirty="0"/>
          </a:p>
          <a:p>
            <a:r>
              <a:rPr lang="fr-FR" sz="900" b="1" dirty="0" smtClean="0"/>
              <a:t>L’erreur de rythme d’administration </a:t>
            </a:r>
            <a:r>
              <a:rPr lang="fr-FR" sz="900" dirty="0" smtClean="0"/>
              <a:t>du méthotrexate (MTX) per os (VO) s’inscrit parmi les 12 évènements iatrogènes qui ne devraient jamais arriver </a:t>
            </a:r>
            <a:r>
              <a:rPr lang="fr-FR" sz="900" b="1" i="1" dirty="0" smtClean="0"/>
              <a:t>(Never Events). </a:t>
            </a:r>
            <a:r>
              <a:rPr lang="fr-FR" sz="900" dirty="0" smtClean="0"/>
              <a:t>Le MTX  VO s’administre en une prise unique hebdomadaire. Un </a:t>
            </a:r>
            <a:r>
              <a:rPr lang="fr-FR" sz="900" b="1" dirty="0" smtClean="0"/>
              <a:t>surdosage</a:t>
            </a:r>
            <a:r>
              <a:rPr lang="fr-FR" sz="900" dirty="0" smtClean="0"/>
              <a:t> peut conduire à un </a:t>
            </a:r>
            <a:r>
              <a:rPr lang="fr-FR" sz="900" b="1" dirty="0" smtClean="0"/>
              <a:t>décès.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98304" y="1047278"/>
            <a:ext cx="1869640" cy="128095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fr-FR" sz="900" b="1" dirty="0" smtClean="0">
              <a:solidFill>
                <a:schemeClr val="tx1"/>
              </a:solidFill>
            </a:endParaRPr>
          </a:p>
          <a:p>
            <a:r>
              <a:rPr lang="fr-FR" sz="900" dirty="0" smtClean="0">
                <a:solidFill>
                  <a:schemeClr val="tx1"/>
                </a:solidFill>
              </a:rPr>
              <a:t>Cette étude évalue la faisabilité d’un repérage de patients avec une erreur de  prescription ou de délivrance du MTX VO </a:t>
            </a:r>
            <a:r>
              <a:rPr lang="fr-FR" sz="900" i="1" dirty="0" smtClean="0">
                <a:solidFill>
                  <a:schemeClr val="tx1"/>
                </a:solidFill>
              </a:rPr>
              <a:t>via</a:t>
            </a:r>
            <a:r>
              <a:rPr lang="fr-FR" sz="900" b="1" i="1" dirty="0" smtClean="0">
                <a:solidFill>
                  <a:schemeClr val="tx1"/>
                </a:solidFill>
              </a:rPr>
              <a:t> </a:t>
            </a:r>
            <a:r>
              <a:rPr lang="fr-FR" sz="900" dirty="0">
                <a:solidFill>
                  <a:schemeClr val="tx1"/>
                </a:solidFill>
              </a:rPr>
              <a:t>les bases de l’Assurance Maladie (AM</a:t>
            </a:r>
            <a:r>
              <a:rPr lang="fr-FR" sz="900" dirty="0" smtClean="0">
                <a:solidFill>
                  <a:schemeClr val="tx1"/>
                </a:solidFill>
              </a:rPr>
              <a:t>) </a:t>
            </a:r>
            <a:r>
              <a:rPr lang="fr-FR" sz="900" dirty="0">
                <a:solidFill>
                  <a:schemeClr val="tx1"/>
                </a:solidFill>
              </a:rPr>
              <a:t>en vue d’actions ciblées</a:t>
            </a:r>
            <a:r>
              <a:rPr lang="fr-FR" sz="900" dirty="0" smtClean="0">
                <a:solidFill>
                  <a:schemeClr val="tx1"/>
                </a:solidFill>
              </a:rPr>
              <a:t>.</a:t>
            </a:r>
            <a:endParaRPr lang="fr-FR" sz="900" i="1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199529" y="1028740"/>
            <a:ext cx="4814512" cy="129949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fr-FR" sz="600" dirty="0" smtClean="0"/>
          </a:p>
          <a:p>
            <a:r>
              <a:rPr lang="fr-FR" sz="900" dirty="0" smtClean="0"/>
              <a:t>Ce travail a été </a:t>
            </a:r>
            <a:r>
              <a:rPr lang="fr-FR" sz="900" b="1" dirty="0" smtClean="0"/>
              <a:t>initié </a:t>
            </a:r>
            <a:r>
              <a:rPr lang="fr-FR" sz="900" dirty="0" smtClean="0"/>
              <a:t>en région </a:t>
            </a:r>
            <a:r>
              <a:rPr lang="fr-FR" sz="900" b="1" dirty="0" smtClean="0"/>
              <a:t>Hauts de France (HDF) </a:t>
            </a:r>
            <a:r>
              <a:rPr lang="fr-FR" sz="900" dirty="0" smtClean="0"/>
              <a:t>et la </a:t>
            </a:r>
            <a:r>
              <a:rPr lang="fr-FR" sz="900" b="1" dirty="0" smtClean="0"/>
              <a:t>méthodologie transposée </a:t>
            </a:r>
            <a:r>
              <a:rPr lang="fr-FR" sz="900" dirty="0" smtClean="0"/>
              <a:t>à la région </a:t>
            </a:r>
            <a:r>
              <a:rPr lang="fr-FR" sz="900" b="1" dirty="0" smtClean="0"/>
              <a:t>Normandie (N).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900" b="1" u="sng" dirty="0" smtClean="0">
                <a:solidFill>
                  <a:schemeClr val="tx2"/>
                </a:solidFill>
              </a:rPr>
              <a:t>Région HDF:</a:t>
            </a:r>
            <a:r>
              <a:rPr lang="fr-FR" sz="900" b="1" dirty="0" smtClean="0">
                <a:solidFill>
                  <a:schemeClr val="tx2"/>
                </a:solidFill>
              </a:rPr>
              <a:t> </a:t>
            </a:r>
            <a:r>
              <a:rPr lang="fr-FR" sz="900" dirty="0" smtClean="0"/>
              <a:t>recueil </a:t>
            </a:r>
            <a:r>
              <a:rPr lang="fr-FR" sz="900" b="1" dirty="0" smtClean="0"/>
              <a:t>rétrospectif par l’OMéDIT HDF et les CRPV</a:t>
            </a:r>
            <a:r>
              <a:rPr lang="fr-FR" sz="900" dirty="0" smtClean="0"/>
              <a:t>, à partir du </a:t>
            </a:r>
            <a:r>
              <a:rPr lang="fr-FR" sz="900" b="1" dirty="0" smtClean="0"/>
              <a:t>SNDS</a:t>
            </a:r>
            <a:r>
              <a:rPr lang="fr-FR" sz="900" dirty="0" smtClean="0"/>
              <a:t> (Système National des Dépenses de Santé), sur la période </a:t>
            </a:r>
            <a:r>
              <a:rPr lang="fr-FR" sz="900" b="1" dirty="0" smtClean="0"/>
              <a:t>janvier à mai 2018</a:t>
            </a:r>
            <a:r>
              <a:rPr lang="fr-FR" sz="900" dirty="0" smtClean="0"/>
              <a:t>, des patients avec </a:t>
            </a:r>
            <a:r>
              <a:rPr lang="fr-FR" sz="900" b="1" dirty="0" smtClean="0"/>
              <a:t>au moins une délivrance atypique (&gt; 120 mg/mois) </a:t>
            </a:r>
            <a:r>
              <a:rPr lang="fr-FR" sz="900" dirty="0" smtClean="0"/>
              <a:t>puis recueil par la </a:t>
            </a:r>
            <a:r>
              <a:rPr lang="fr-FR" sz="900" b="1" dirty="0" smtClean="0"/>
              <a:t>DRSM</a:t>
            </a:r>
            <a:r>
              <a:rPr lang="fr-FR" sz="900" dirty="0" smtClean="0"/>
              <a:t> (Direction Régionale du Service Médical) de </a:t>
            </a:r>
            <a:r>
              <a:rPr lang="fr-FR" sz="900" b="1" dirty="0" smtClean="0"/>
              <a:t>juillet 2017 à </a:t>
            </a:r>
            <a:r>
              <a:rPr lang="fr-FR" sz="900" b="1" dirty="0" smtClean="0"/>
              <a:t>juin </a:t>
            </a:r>
            <a:r>
              <a:rPr lang="fr-FR" sz="900" b="1" dirty="0" smtClean="0"/>
              <a:t>2018 </a:t>
            </a:r>
            <a:r>
              <a:rPr lang="fr-FR" sz="900" dirty="0" smtClean="0"/>
              <a:t>selon même méthodologie</a:t>
            </a:r>
            <a:r>
              <a:rPr lang="fr-FR" sz="900" b="1" dirty="0" smtClean="0"/>
              <a:t>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900" b="1" u="sng" dirty="0" smtClean="0">
                <a:solidFill>
                  <a:schemeClr val="tx2"/>
                </a:solidFill>
              </a:rPr>
              <a:t>Région N:</a:t>
            </a:r>
            <a:r>
              <a:rPr lang="fr-FR" sz="900" b="1" dirty="0" smtClean="0">
                <a:solidFill>
                  <a:schemeClr val="tx2"/>
                </a:solidFill>
              </a:rPr>
              <a:t> </a:t>
            </a:r>
            <a:r>
              <a:rPr lang="fr-FR" sz="900" dirty="0" smtClean="0">
                <a:solidFill>
                  <a:schemeClr val="tx1"/>
                </a:solidFill>
              </a:rPr>
              <a:t>recueil (année 2017) à partir du </a:t>
            </a:r>
            <a:r>
              <a:rPr lang="fr-FR" sz="900" b="1" dirty="0" smtClean="0">
                <a:solidFill>
                  <a:schemeClr val="tx1"/>
                </a:solidFill>
              </a:rPr>
              <a:t>SNDS</a:t>
            </a:r>
            <a:r>
              <a:rPr lang="fr-FR" sz="900" dirty="0" smtClean="0">
                <a:solidFill>
                  <a:schemeClr val="tx1"/>
                </a:solidFill>
              </a:rPr>
              <a:t> selon la même méthodologie complétée, pour les patients ciblés, du </a:t>
            </a:r>
            <a:r>
              <a:rPr lang="fr-FR" sz="900" b="1" dirty="0" smtClean="0">
                <a:solidFill>
                  <a:schemeClr val="tx1"/>
                </a:solidFill>
              </a:rPr>
              <a:t>taux de recours à l’hospitalisation </a:t>
            </a:r>
            <a:r>
              <a:rPr lang="fr-FR" sz="900" dirty="0" smtClean="0">
                <a:solidFill>
                  <a:schemeClr val="tx1"/>
                </a:solidFill>
              </a:rPr>
              <a:t>en lien avec un possible surdosage</a:t>
            </a:r>
            <a:endParaRPr lang="fr-FR" sz="900" b="1" dirty="0" smtClean="0">
              <a:solidFill>
                <a:schemeClr val="tx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0864" y="2427734"/>
            <a:ext cx="8943309" cy="180878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fr-FR" sz="1000" dirty="0" smtClean="0"/>
          </a:p>
          <a:p>
            <a:endParaRPr lang="fr-FR" sz="1000" dirty="0"/>
          </a:p>
          <a:p>
            <a:endParaRPr lang="fr-FR" sz="1000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90864" y="4344534"/>
            <a:ext cx="8976863" cy="747496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fr-FR" sz="600" dirty="0" smtClean="0"/>
          </a:p>
        </p:txBody>
      </p:sp>
      <p:sp>
        <p:nvSpPr>
          <p:cNvPr id="7" name="Rectangle à coins arrondis 6"/>
          <p:cNvSpPr/>
          <p:nvPr/>
        </p:nvSpPr>
        <p:spPr>
          <a:xfrm>
            <a:off x="369521" y="914424"/>
            <a:ext cx="1224665" cy="21602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Contexte</a:t>
            </a:r>
            <a:endParaRPr lang="fr-FR" sz="1200" b="1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2523175" y="914424"/>
            <a:ext cx="1224665" cy="21602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Objectifs</a:t>
            </a:r>
            <a:endParaRPr lang="fr-FR" sz="1200" b="1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5704886" y="920728"/>
            <a:ext cx="1584176" cy="21602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Matériels et méthode</a:t>
            </a:r>
            <a:endParaRPr lang="fr-FR" sz="1200" b="1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501364" y="4236522"/>
            <a:ext cx="1620445" cy="21602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Conclusion</a:t>
            </a:r>
            <a:endParaRPr lang="fr-FR" sz="1200" b="1" dirty="0"/>
          </a:p>
        </p:txBody>
      </p:sp>
      <p:sp>
        <p:nvSpPr>
          <p:cNvPr id="40" name="ZoneTexte 39"/>
          <p:cNvSpPr txBox="1"/>
          <p:nvPr/>
        </p:nvSpPr>
        <p:spPr>
          <a:xfrm>
            <a:off x="8419655" y="91197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000408</a:t>
            </a:r>
            <a:endParaRPr lang="fr-FR" sz="1000" dirty="0"/>
          </a:p>
        </p:txBody>
      </p:sp>
      <p:sp>
        <p:nvSpPr>
          <p:cNvPr id="10" name="ZoneTexte 9"/>
          <p:cNvSpPr txBox="1"/>
          <p:nvPr/>
        </p:nvSpPr>
        <p:spPr>
          <a:xfrm>
            <a:off x="621" y="17398"/>
            <a:ext cx="7345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/>
              <a:t>Never Events </a:t>
            </a:r>
            <a:r>
              <a:rPr lang="fr-FR" sz="1400" b="1" dirty="0"/>
              <a:t>liés au méthotrexate: évaluation inter régionale d’erreurs </a:t>
            </a:r>
            <a:endParaRPr lang="fr-FR" sz="1400" b="1" dirty="0" smtClean="0"/>
          </a:p>
          <a:p>
            <a:pPr algn="ctr"/>
            <a:r>
              <a:rPr lang="fr-FR" sz="1400" b="1" dirty="0" smtClean="0"/>
              <a:t>de </a:t>
            </a:r>
            <a:r>
              <a:rPr lang="fr-FR" sz="1400" b="1" dirty="0"/>
              <a:t>prescriptions et de </a:t>
            </a:r>
            <a:r>
              <a:rPr lang="fr-FR" sz="1400" b="1" dirty="0" smtClean="0"/>
              <a:t>délivrances du méthotrexate destiné à la voie orale</a:t>
            </a:r>
            <a:endParaRPr lang="fr-FR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23528" y="1635646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900" dirty="0"/>
          </a:p>
        </p:txBody>
      </p:sp>
      <p:pic>
        <p:nvPicPr>
          <p:cNvPr id="19" name="Picture 3" descr="D:\Utilisateurs\acherel\Desktop\sans-titr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6041" y="393643"/>
            <a:ext cx="739322" cy="45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D:\Utilisateurs\acherel\Desktop\normandi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591" y="2880122"/>
            <a:ext cx="653100" cy="272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143243" y="2427736"/>
            <a:ext cx="4428426" cy="1808788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00" dirty="0"/>
          </a:p>
        </p:txBody>
      </p:sp>
      <p:pic>
        <p:nvPicPr>
          <p:cNvPr id="1031" name="Picture 7" descr="D:\Utilisateurs\acherel\Desktop\HDF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152" y="2743105"/>
            <a:ext cx="751705" cy="65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à coins arrondis 42"/>
          <p:cNvSpPr/>
          <p:nvPr/>
        </p:nvSpPr>
        <p:spPr>
          <a:xfrm>
            <a:off x="1227259" y="2518952"/>
            <a:ext cx="1810796" cy="21602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Région Hauts de France</a:t>
            </a:r>
            <a:endParaRPr lang="fr-FR" sz="1000" b="1" dirty="0"/>
          </a:p>
        </p:txBody>
      </p:sp>
      <p:sp>
        <p:nvSpPr>
          <p:cNvPr id="32" name="ZoneTexte 31"/>
          <p:cNvSpPr txBox="1"/>
          <p:nvPr/>
        </p:nvSpPr>
        <p:spPr>
          <a:xfrm>
            <a:off x="829746" y="2743105"/>
            <a:ext cx="2779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58 patients à risque </a:t>
            </a:r>
            <a:r>
              <a:rPr lang="fr-FR" sz="900" dirty="0" smtClean="0"/>
              <a:t>repérés, sur 11 883 traités par MTX</a:t>
            </a:r>
          </a:p>
          <a:p>
            <a:pPr algn="ctr"/>
            <a:r>
              <a:rPr lang="fr-FR" sz="900" b="1" dirty="0" smtClean="0">
                <a:solidFill>
                  <a:schemeClr val="accent2"/>
                </a:solidFill>
              </a:rPr>
              <a:t>=</a:t>
            </a:r>
            <a:r>
              <a:rPr lang="fr-FR" sz="900" dirty="0" smtClean="0"/>
              <a:t> </a:t>
            </a:r>
            <a:r>
              <a:rPr lang="fr-FR" sz="900" b="1" dirty="0" smtClean="0">
                <a:solidFill>
                  <a:schemeClr val="accent2"/>
                </a:solidFill>
              </a:rPr>
              <a:t>taux potentiel d’atypies de 0,49%</a:t>
            </a:r>
            <a:endParaRPr lang="fr-FR" sz="900" b="1" dirty="0">
              <a:solidFill>
                <a:schemeClr val="accent2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86488" y="3152744"/>
            <a:ext cx="31622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 95 patients avec une dispensation potentiellement atypique de MTX, sur 11 433  traités par MTX</a:t>
            </a:r>
          </a:p>
          <a:p>
            <a:pPr algn="ctr"/>
            <a:r>
              <a:rPr lang="fr-FR" sz="900" b="1" dirty="0" smtClean="0">
                <a:solidFill>
                  <a:schemeClr val="accent2"/>
                </a:solidFill>
              </a:rPr>
              <a:t>= taux potentiel d’atypies de 0,83%</a:t>
            </a:r>
          </a:p>
        </p:txBody>
      </p:sp>
      <p:sp>
        <p:nvSpPr>
          <p:cNvPr id="38" name="Flèche vers le bas 37"/>
          <p:cNvSpPr/>
          <p:nvPr/>
        </p:nvSpPr>
        <p:spPr>
          <a:xfrm>
            <a:off x="1987590" y="3076932"/>
            <a:ext cx="360040" cy="142827"/>
          </a:xfrm>
          <a:prstGeom prst="downArrow">
            <a:avLst/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209945" y="2743105"/>
            <a:ext cx="628173" cy="25290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i="1" dirty="0" smtClean="0"/>
              <a:t>SNDS</a:t>
            </a:r>
            <a:endParaRPr lang="fr-FR" sz="800" b="1" i="1" dirty="0"/>
          </a:p>
        </p:txBody>
      </p:sp>
      <p:sp>
        <p:nvSpPr>
          <p:cNvPr id="48" name="Ellipse 47"/>
          <p:cNvSpPr/>
          <p:nvPr/>
        </p:nvSpPr>
        <p:spPr>
          <a:xfrm>
            <a:off x="209945" y="3161958"/>
            <a:ext cx="628173" cy="23701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i="1" dirty="0" smtClean="0"/>
              <a:t>DRSM</a:t>
            </a:r>
            <a:endParaRPr lang="fr-FR" sz="800" b="1" i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125189" y="3636359"/>
            <a:ext cx="451881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/>
              <a:t>Etude d’ordonnances </a:t>
            </a:r>
            <a:r>
              <a:rPr lang="fr-FR" sz="800" dirty="0" smtClean="0"/>
              <a:t>entrainant</a:t>
            </a:r>
            <a:r>
              <a:rPr lang="fr-FR" sz="800" b="1" dirty="0" smtClean="0"/>
              <a:t> </a:t>
            </a:r>
            <a:r>
              <a:rPr lang="fr-FR" sz="800" dirty="0" smtClean="0"/>
              <a:t>confirmation des  non-conformités de:</a:t>
            </a:r>
          </a:p>
          <a:p>
            <a:r>
              <a:rPr lang="fr-FR" sz="800" b="1" dirty="0" smtClean="0"/>
              <a:t> - prescription n=28  (rythme </a:t>
            </a:r>
            <a:r>
              <a:rPr lang="fr-FR" sz="800" b="1" dirty="0" smtClean="0"/>
              <a:t>quotidien=11</a:t>
            </a:r>
            <a:r>
              <a:rPr lang="fr-FR" sz="800" b="1" dirty="0" smtClean="0"/>
              <a:t>, posologie absente ou imprécise, chevauchement etc…)</a:t>
            </a:r>
          </a:p>
          <a:p>
            <a:r>
              <a:rPr lang="fr-FR" sz="800" b="1" dirty="0" smtClean="0"/>
              <a:t> - dispensation n=95 (délivrance quotidienne n=19, quantité délivrée </a:t>
            </a:r>
            <a:r>
              <a:rPr lang="fr-FR" sz="800" b="1" dirty="0"/>
              <a:t>&gt; </a:t>
            </a:r>
            <a:r>
              <a:rPr lang="fr-FR" sz="800" b="1" dirty="0" smtClean="0"/>
              <a:t>au besoin thérapeutique sans lien avec une prise quotidienne, chevauchement etc…)</a:t>
            </a:r>
          </a:p>
          <a:p>
            <a:endParaRPr lang="fr-FR" sz="900" b="1" dirty="0"/>
          </a:p>
        </p:txBody>
      </p:sp>
      <p:sp>
        <p:nvSpPr>
          <p:cNvPr id="51" name="Rectangle 50"/>
          <p:cNvSpPr/>
          <p:nvPr/>
        </p:nvSpPr>
        <p:spPr>
          <a:xfrm>
            <a:off x="4644008" y="2427735"/>
            <a:ext cx="4290198" cy="1808788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00" dirty="0"/>
          </a:p>
        </p:txBody>
      </p:sp>
      <p:sp>
        <p:nvSpPr>
          <p:cNvPr id="52" name="Rectangle à coins arrondis 51"/>
          <p:cNvSpPr/>
          <p:nvPr/>
        </p:nvSpPr>
        <p:spPr>
          <a:xfrm>
            <a:off x="5868144" y="2523739"/>
            <a:ext cx="1810796" cy="21602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Région Normandie</a:t>
            </a:r>
            <a:endParaRPr lang="fr-FR" sz="1000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5303074" y="2792626"/>
            <a:ext cx="2694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94 patients à risque </a:t>
            </a:r>
            <a:r>
              <a:rPr lang="fr-FR" sz="900" dirty="0" smtClean="0"/>
              <a:t>repérés, sur 8969 traités par MTX</a:t>
            </a:r>
          </a:p>
          <a:p>
            <a:pPr algn="ctr"/>
            <a:r>
              <a:rPr lang="fr-FR" sz="900" b="1" dirty="0" smtClean="0">
                <a:solidFill>
                  <a:schemeClr val="accent2"/>
                </a:solidFill>
              </a:rPr>
              <a:t>=</a:t>
            </a:r>
            <a:r>
              <a:rPr lang="fr-FR" sz="900" dirty="0" smtClean="0"/>
              <a:t> </a:t>
            </a:r>
            <a:r>
              <a:rPr lang="fr-FR" sz="900" b="1" dirty="0" smtClean="0">
                <a:solidFill>
                  <a:schemeClr val="accent2"/>
                </a:solidFill>
              </a:rPr>
              <a:t>taux potentiel d’atypies de 1%</a:t>
            </a:r>
            <a:endParaRPr lang="fr-FR" sz="900" b="1" dirty="0">
              <a:solidFill>
                <a:schemeClr val="accent2"/>
              </a:solidFill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4716001" y="2844917"/>
            <a:ext cx="579786" cy="23701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i="1" dirty="0" smtClean="0"/>
              <a:t>SNDS</a:t>
            </a:r>
            <a:endParaRPr lang="fr-FR" sz="800" b="1" i="1" dirty="0"/>
          </a:p>
        </p:txBody>
      </p:sp>
      <p:sp>
        <p:nvSpPr>
          <p:cNvPr id="55" name="Flèche vers le bas 54"/>
          <p:cNvSpPr/>
          <p:nvPr/>
        </p:nvSpPr>
        <p:spPr>
          <a:xfrm>
            <a:off x="6470538" y="3183850"/>
            <a:ext cx="360040" cy="142827"/>
          </a:xfrm>
          <a:prstGeom prst="downArrow">
            <a:avLst/>
          </a:prstGeom>
          <a:solidFill>
            <a:schemeClr val="accent5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/>
          <p:cNvSpPr txBox="1"/>
          <p:nvPr/>
        </p:nvSpPr>
        <p:spPr>
          <a:xfrm>
            <a:off x="4716001" y="3362310"/>
            <a:ext cx="3869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Taux d’hospitalisations liées à </a:t>
            </a:r>
            <a:r>
              <a:rPr lang="fr-FR" sz="900" b="1" dirty="0" smtClean="0"/>
              <a:t>la iatrogénie </a:t>
            </a:r>
            <a:r>
              <a:rPr lang="fr-FR" sz="900" b="1" dirty="0" smtClean="0"/>
              <a:t>potentiellement en lien avec la prise de MTX VO: </a:t>
            </a:r>
            <a:r>
              <a:rPr lang="fr-FR" sz="900" b="1" dirty="0" smtClean="0">
                <a:solidFill>
                  <a:schemeClr val="tx2"/>
                </a:solidFill>
              </a:rPr>
              <a:t>9,6%</a:t>
            </a:r>
          </a:p>
          <a:p>
            <a:pPr algn="ctr"/>
            <a:r>
              <a:rPr lang="fr-FR" sz="900" i="1" dirty="0" smtClean="0"/>
              <a:t>Les patients étaient hospitalisés au long cours pour une leucémie </a:t>
            </a:r>
            <a:r>
              <a:rPr lang="fr-FR" sz="900" i="1" dirty="0" smtClean="0"/>
              <a:t>aigu</a:t>
            </a:r>
            <a:r>
              <a:rPr lang="fr-FR" sz="900" dirty="0"/>
              <a:t>ë</a:t>
            </a:r>
            <a:r>
              <a:rPr lang="fr-FR" sz="900" i="1" dirty="0" smtClean="0"/>
              <a:t> </a:t>
            </a:r>
            <a:r>
              <a:rPr lang="fr-FR" sz="900" i="1" dirty="0" smtClean="0"/>
              <a:t>avec des anémies médullaires médicamenteuses</a:t>
            </a:r>
            <a:endParaRPr lang="fr-FR" sz="900" i="1" dirty="0"/>
          </a:p>
        </p:txBody>
      </p:sp>
      <p:sp>
        <p:nvSpPr>
          <p:cNvPr id="42" name="ZoneTexte 41"/>
          <p:cNvSpPr txBox="1"/>
          <p:nvPr/>
        </p:nvSpPr>
        <p:spPr>
          <a:xfrm>
            <a:off x="209945" y="4445699"/>
            <a:ext cx="8857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Malgré les actions de </a:t>
            </a:r>
            <a:r>
              <a:rPr lang="fr-FR" sz="900" dirty="0" smtClean="0"/>
              <a:t>l’ANSM, </a:t>
            </a:r>
            <a:r>
              <a:rPr lang="fr-FR" sz="900" dirty="0"/>
              <a:t>visant à promouvoir le bon usage du MTX VO, </a:t>
            </a:r>
            <a:r>
              <a:rPr lang="fr-FR" sz="900" b="1" dirty="0"/>
              <a:t>des erreurs médicamenteuses persistent dans les 2 régions</a:t>
            </a:r>
            <a:r>
              <a:rPr lang="fr-FR" sz="900" b="1" dirty="0" smtClean="0"/>
              <a:t>.</a:t>
            </a:r>
            <a:r>
              <a:rPr lang="fr-FR" sz="900" dirty="0" smtClean="0"/>
              <a:t> </a:t>
            </a:r>
            <a:r>
              <a:rPr lang="fr-FR" sz="900" dirty="0"/>
              <a:t>Cette étude n’a pas prouvé l’impact des </a:t>
            </a:r>
            <a:r>
              <a:rPr lang="fr-FR" sz="900" dirty="0" smtClean="0"/>
              <a:t>erreurs sur </a:t>
            </a:r>
            <a:r>
              <a:rPr lang="fr-FR" sz="900" dirty="0"/>
              <a:t>les hospitalisations motivées par la toxicité du MTX. Plusieurs acteurs dont la Caisse </a:t>
            </a:r>
            <a:r>
              <a:rPr lang="fr-FR" sz="900" dirty="0" smtClean="0"/>
              <a:t>Nationale d’Assurance  Maladie, ont été informés du sujet afin de créer des alertes lors des étapes de prescription, de délivrance et de facturation du MTX VO</a:t>
            </a:r>
            <a:r>
              <a:rPr lang="fr-FR" sz="900" b="1" dirty="0" smtClean="0"/>
              <a:t>. La DRSM HDF a mené des échanges confraternels avec tous les professionnels de Santé (médecins et pharmaciens) concernés par l’erreur médicamenteuse. </a:t>
            </a:r>
            <a:endParaRPr lang="fr-FR" b="1" dirty="0"/>
          </a:p>
        </p:txBody>
      </p:sp>
      <p:sp>
        <p:nvSpPr>
          <p:cNvPr id="20" name="Rectangle à coins arrondis 19"/>
          <p:cNvSpPr/>
          <p:nvPr/>
        </p:nvSpPr>
        <p:spPr>
          <a:xfrm>
            <a:off x="3847964" y="2501890"/>
            <a:ext cx="1429108" cy="16144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/>
              <a:t>Résultats</a:t>
            </a:r>
            <a:endParaRPr lang="fr-FR" sz="1200" b="1" dirty="0"/>
          </a:p>
        </p:txBody>
      </p:sp>
      <p:pic>
        <p:nvPicPr>
          <p:cNvPr id="1026" name="Image 2" descr="image00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538" y="71368"/>
            <a:ext cx="632679" cy="393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843" y="71367"/>
            <a:ext cx="488365" cy="53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3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568</Words>
  <Application>Microsoft Office PowerPoint</Application>
  <PresentationFormat>Affichage à l'écran (16:9)</PresentationFormat>
  <Paragraphs>38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 </vt:lpstr>
    </vt:vector>
  </TitlesOfParts>
  <Company>CHU de Rouen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Silence ça tourne : un film d’analyse de scénario (AS) dans un établissement accueillant des personnes en situation de handicap</dc:title>
  <dc:creator>Localadmin</dc:creator>
  <cp:lastModifiedBy>*</cp:lastModifiedBy>
  <cp:revision>104</cp:revision>
  <cp:lastPrinted>2019-04-10T15:48:05Z</cp:lastPrinted>
  <dcterms:created xsi:type="dcterms:W3CDTF">2019-03-28T13:25:07Z</dcterms:created>
  <dcterms:modified xsi:type="dcterms:W3CDTF">2019-04-25T08:53:35Z</dcterms:modified>
</cp:coreProperties>
</file>